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85" r:id="rId2"/>
    <p:sldId id="386" r:id="rId3"/>
    <p:sldId id="284" r:id="rId4"/>
    <p:sldId id="362" r:id="rId5"/>
    <p:sldId id="298" r:id="rId6"/>
    <p:sldId id="381" r:id="rId7"/>
    <p:sldId id="421" r:id="rId8"/>
    <p:sldId id="416" r:id="rId9"/>
    <p:sldId id="417" r:id="rId10"/>
    <p:sldId id="422" r:id="rId11"/>
    <p:sldId id="419" r:id="rId12"/>
    <p:sldId id="424" r:id="rId13"/>
    <p:sldId id="375" r:id="rId14"/>
    <p:sldId id="376" r:id="rId15"/>
    <p:sldId id="423" r:id="rId16"/>
    <p:sldId id="356" r:id="rId17"/>
    <p:sldId id="343" r:id="rId18"/>
    <p:sldId id="350" r:id="rId19"/>
    <p:sldId id="428" r:id="rId20"/>
    <p:sldId id="425" r:id="rId21"/>
    <p:sldId id="426" r:id="rId22"/>
    <p:sldId id="427" r:id="rId23"/>
    <p:sldId id="349" r:id="rId24"/>
    <p:sldId id="377" r:id="rId25"/>
    <p:sldId id="359" r:id="rId26"/>
    <p:sldId id="360" r:id="rId27"/>
    <p:sldId id="361" r:id="rId28"/>
    <p:sldId id="380" r:id="rId29"/>
    <p:sldId id="344" r:id="rId30"/>
    <p:sldId id="347" r:id="rId31"/>
    <p:sldId id="369" r:id="rId32"/>
    <p:sldId id="42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733D-ED1F-4117-A174-55B38AC27348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323FB-12FA-4117-8B27-6B23814B9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02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56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99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67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5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93F27E-4B01-A040-84B0-6A61FDCEAAF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922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Fecal sample :1 sequencing of one donor from Anorexia after treatment failed (40T2)</a:t>
            </a:r>
          </a:p>
          <a:p>
            <a:r>
              <a:rPr lang="en-US" dirty="0"/>
              <a:t>In meta data we have 69 slurries……One slurry (HC 40) failed sequencing. 5 slurries of 40T2 was not included in fecal-slurry analysis because we don’t not have its fecal microbiota.</a:t>
            </a:r>
          </a:p>
          <a:p>
            <a:endParaRPr lang="en-US" dirty="0"/>
          </a:p>
          <a:p>
            <a:r>
              <a:rPr lang="en-US" dirty="0"/>
              <a:t>For a few number of mice we do not have the sequencing data of the slurries they receive so they are not included in the slurry-mice correlation analysis.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6575D-2DCF-FD40-805E-3784D9A07A9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10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72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FDE3-A12E-452D-8C66-9AE6442316A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71D7-46F6-44B9-982C-99A73D9F3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AC438-AA97-465A-9128-EBD7015D6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1CA38-DDCC-4499-AABA-A352E85E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F98FF-91BF-471B-96F6-0A932DC5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89DC4-2961-4B4E-B067-F0376151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779A-E4E9-4BE3-B09C-5294DE62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4FB5E-1628-4C8C-A8D6-0FCD2A5A6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9EBA5-91EA-4354-8511-868C5F3F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31AD7-7960-4EB4-973F-FD99EA23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071E2-289A-4904-A53A-966F5C78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5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84F222-C310-4D7B-A1AD-9FAAB90088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89120-FAAC-484A-9A37-F803B55F5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E958F-6048-45F3-A25D-5B0357CD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8F183-6E3F-4AC5-A7AC-1D9C4C1C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520B0-2814-4685-AFB0-8C10F9F12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3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B161-BFD1-484C-954C-2C52FB78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81C9C-1E46-43DC-ACB0-9C690E754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5708B-EB53-4E83-9D5D-2F1C2471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0AD5B-E22C-4ABC-AD9E-1D996462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884DB-3EA6-40C9-BDAB-017FDE7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29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F28-5C76-4EE6-9379-DDFF5532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2F05A-7D5D-4CE4-809B-8BF23394C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6BBCD-4FD5-410A-9AC4-9FEFB381D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034F4-764E-4B80-B359-6C97290A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95D2F-BC68-438E-A1EC-33154EA0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7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6E3D-0E2F-433A-A507-50500D73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2791-405D-4AD3-9F82-E829834A7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ADD64-F630-4497-BD4E-B6268F72A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0384F-7934-4FB6-9C7C-0FB31E5D9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EF3A1-D384-49BC-851A-B4DF4B66D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28CFD-76C7-40E2-B009-7ECB439E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2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AAB9B-F774-440F-87C6-5A7C53AB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5AF13-92FE-4EB2-8BBD-715ABE603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A479E-3685-4D40-B891-71E9C992D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CF612-FA63-49AA-94F4-538F5E3E9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801CE-9307-4B1E-A2BF-C4AFD98AA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820C5-267C-475D-8A15-E01DC7A2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45DCA4-8C95-474C-971D-71DAF13EE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291A5F-CB5E-4160-A44C-9F02FE9BF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9E72A-1153-48EF-8CED-837CA4C1E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8CF5F-8186-4056-81F9-39D79CD1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9A20D-E5F4-4310-8103-AB3758BF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B5DDB-4466-4498-A5DC-97514C20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5CDB8-CDF2-4D19-B20B-AC9354CD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9B847-AF4B-4B48-998E-9BE7E8C3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B30F8-BE43-4691-A9AE-1C79B9CD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3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6B00-5511-44CB-9BBC-3A1396F90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6BCE5-A0FC-48EE-880A-E8C6B017C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DD0B8-0752-4B60-AAF3-A34237E0C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BC487-DDFE-4E12-94F5-9FC41278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47B40-12E0-4CF0-9A64-5FA70E98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D14BB-EEFD-4159-9ABD-1FADFCAC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2E8-74BA-4EF7-A7EE-7FF0A1B4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ABE7D7-B412-443F-B6C9-1AE52791DA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768E7-070C-4841-9905-CD0D8115D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DEDDE-157F-43B4-88AC-15DB367F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31E2D-D019-436F-AAA5-00AF6FCC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13428-E3E5-4BCD-B544-F87B34E3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1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18234-78F5-436A-B6E2-E0809186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40B98-D227-4413-8A67-568E26643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C947-26C4-4F62-9A40-F32344CF1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B6785-3B43-48E4-BA3A-3C8A0B095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8AA33-7BA3-443F-9C0D-431D69A5E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28.tiff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10" Type="http://schemas.openxmlformats.org/officeDocument/2006/relationships/image" Target="../media/image34.jpeg"/><Relationship Id="rId4" Type="http://schemas.openxmlformats.org/officeDocument/2006/relationships/image" Target="../media/image29.tiff"/><Relationship Id="rId9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jpe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jpeg"/><Relationship Id="rId5" Type="http://schemas.openxmlformats.org/officeDocument/2006/relationships/image" Target="../media/image42.png"/><Relationship Id="rId10" Type="http://schemas.openxmlformats.org/officeDocument/2006/relationships/image" Target="../media/image47.jpeg"/><Relationship Id="rId4" Type="http://schemas.openxmlformats.org/officeDocument/2006/relationships/image" Target="../media/image41.png"/><Relationship Id="rId9" Type="http://schemas.openxmlformats.org/officeDocument/2006/relationships/image" Target="../media/image46.jpeg"/><Relationship Id="rId1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873" y="500942"/>
            <a:ext cx="9144000" cy="23876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Linking human phenotype and microbial community structure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05247" y="3526882"/>
            <a:ext cx="9144000" cy="1655762"/>
          </a:xfrm>
        </p:spPr>
        <p:txBody>
          <a:bodyPr/>
          <a:lstStyle/>
          <a:p>
            <a:pPr>
              <a:spcBef>
                <a:spcPts val="96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Anthony Fodor</a:t>
            </a:r>
          </a:p>
          <a:p>
            <a:pPr>
              <a:spcBef>
                <a:spcPts val="96"/>
              </a:spcBef>
            </a:pP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Department of Bioinformatics and Genomics</a:t>
            </a:r>
          </a:p>
          <a:p>
            <a:pPr>
              <a:spcBef>
                <a:spcPts val="96"/>
              </a:spcBef>
            </a:pP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UNC Charlotte</a:t>
            </a:r>
          </a:p>
          <a:p>
            <a:pPr>
              <a:spcBef>
                <a:spcPts val="96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6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4FBFE-B523-4EDE-BB6D-DC3E02656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7" y="1282193"/>
            <a:ext cx="9488385" cy="4278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4D2CAD-E308-49B0-8F7E-C395E3449C74}"/>
              </a:ext>
            </a:extLst>
          </p:cNvPr>
          <p:cNvSpPr txBox="1"/>
          <p:nvPr/>
        </p:nvSpPr>
        <p:spPr>
          <a:xfrm>
            <a:off x="617517" y="736268"/>
            <a:ext cx="10371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Even with no significant differences between weight loss groups, mice respond to transfer differently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ADCCC-6173-4B32-94CC-FF6300C59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354B4B-8F07-4369-9CE0-8454A7F01CE6}"/>
              </a:ext>
            </a:extLst>
          </p:cNvPr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F50C76-4800-4B32-989F-6AF6AD52E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6237" y="5817675"/>
            <a:ext cx="5187737" cy="977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150A61-B522-413A-A624-98B340FAE1E1}"/>
              </a:ext>
            </a:extLst>
          </p:cNvPr>
          <p:cNvSpPr txBox="1"/>
          <p:nvPr/>
        </p:nvSpPr>
        <p:spPr>
          <a:xfrm flipH="1">
            <a:off x="1219201" y="76201"/>
            <a:ext cx="1101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transfer of obesity to mice via the microbiota appears </a:t>
            </a:r>
            <a:r>
              <a:rPr lang="en-US" sz="2400" dirty="0">
                <a:solidFill>
                  <a:srgbClr val="FF0000"/>
                </a:solidFill>
              </a:rPr>
              <a:t>replicable</a:t>
            </a:r>
          </a:p>
        </p:txBody>
      </p:sp>
    </p:spTree>
    <p:extLst>
      <p:ext uri="{BB962C8B-B14F-4D97-AF65-F5344CB8AC3E}">
        <p14:creationId xmlns:p14="http://schemas.microsoft.com/office/powerpoint/2010/main" val="1450223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727201" y="76200"/>
            <a:ext cx="1101344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Replicability </a:t>
            </a:r>
            <a:r>
              <a:rPr lang="en-US" sz="2667" dirty="0">
                <a:solidFill>
                  <a:srgbClr val="FF0000"/>
                </a:solidFill>
              </a:rPr>
              <a:t>across studies </a:t>
            </a:r>
            <a:r>
              <a:rPr lang="en-US" sz="2667" dirty="0"/>
              <a:t>appears especially poor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092200"/>
            <a:ext cx="10642600" cy="40386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55424" y="716995"/>
            <a:ext cx="0" cy="50292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93832" y="4851401"/>
            <a:ext cx="87075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2016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200" y="5969001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Sze and </a:t>
            </a:r>
            <a:r>
              <a:rPr lang="en-US" sz="2400" dirty="0" err="1"/>
              <a:t>Schloss</a:t>
            </a:r>
            <a:r>
              <a:rPr lang="en-US" sz="2400" dirty="0"/>
              <a:t> - </a:t>
            </a:r>
            <a:r>
              <a:rPr lang="en-US" sz="2400" b="1" dirty="0"/>
              <a:t>Looking for a Signal in the Noise: Revisiting Obesity and the Microbiome</a:t>
            </a:r>
            <a:r>
              <a:rPr lang="en-US" sz="2400" dirty="0"/>
              <a:t>– </a:t>
            </a:r>
            <a:r>
              <a:rPr lang="en-US" sz="2400" dirty="0" err="1"/>
              <a:t>mbio</a:t>
            </a:r>
            <a:r>
              <a:rPr lang="en-US" sz="2400" dirty="0"/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2377733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341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Deep ( animal studies)   </a:t>
            </a:r>
          </a:p>
        </p:txBody>
      </p:sp>
    </p:spTree>
    <p:extLst>
      <p:ext uri="{BB962C8B-B14F-4D97-AF65-F5344CB8AC3E}">
        <p14:creationId xmlns:p14="http://schemas.microsoft.com/office/powerpoint/2010/main" val="937230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B6840D-0606-41BB-9A29-81BB37348D51}"/>
              </a:ext>
            </a:extLst>
          </p:cNvPr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E0D87-697E-44AA-894B-3A4CD25CA255}"/>
              </a:ext>
            </a:extLst>
          </p:cNvPr>
          <p:cNvSpPr txBox="1"/>
          <p:nvPr/>
        </p:nvSpPr>
        <p:spPr>
          <a:xfrm flipH="1">
            <a:off x="2486416" y="2204230"/>
            <a:ext cx="770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D7928-3582-40FD-A832-86301A3A840C}"/>
              </a:ext>
            </a:extLst>
          </p:cNvPr>
          <p:cNvCxnSpPr/>
          <p:nvPr/>
        </p:nvCxnSpPr>
        <p:spPr>
          <a:xfrm flipH="1">
            <a:off x="9417133" y="2446317"/>
            <a:ext cx="902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306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1822C6-76FB-4DDB-B89C-A9FFF0843A5E}"/>
              </a:ext>
            </a:extLst>
          </p:cNvPr>
          <p:cNvSpPr txBox="1"/>
          <p:nvPr/>
        </p:nvSpPr>
        <p:spPr>
          <a:xfrm>
            <a:off x="3282063" y="3132117"/>
            <a:ext cx="1000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ping-pong ball assumption)</a:t>
            </a:r>
            <a:endParaRPr lang="en-US" sz="2400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FA5CD78B-2F06-451A-A53A-58E841DC9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15" y="3620002"/>
            <a:ext cx="2740349" cy="27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6754FA-B75C-4F2B-A92B-037669036178}"/>
              </a:ext>
            </a:extLst>
          </p:cNvPr>
          <p:cNvSpPr/>
          <p:nvPr/>
        </p:nvSpPr>
        <p:spPr>
          <a:xfrm>
            <a:off x="1557403" y="650497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https://www.dhgate.com/store/product/100pcs-lot-3-star-40mm-2-8g-table-tennis/398958168.html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69CC21-7F65-432B-A259-BF2AC9622778}"/>
              </a:ext>
            </a:extLst>
          </p:cNvPr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EA19E1-5071-40A3-A0BB-41D50CF1AFFC}"/>
              </a:ext>
            </a:extLst>
          </p:cNvPr>
          <p:cNvSpPr txBox="1"/>
          <p:nvPr/>
        </p:nvSpPr>
        <p:spPr>
          <a:xfrm flipH="1">
            <a:off x="2486416" y="2204230"/>
            <a:ext cx="770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96C739-E7C5-44BA-8350-C70970FC9B41}"/>
              </a:ext>
            </a:extLst>
          </p:cNvPr>
          <p:cNvCxnSpPr/>
          <p:nvPr/>
        </p:nvCxnSpPr>
        <p:spPr>
          <a:xfrm flipH="1">
            <a:off x="9417133" y="2446317"/>
            <a:ext cx="902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521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13" y="754890"/>
            <a:ext cx="10760965" cy="4692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2290" y="75157"/>
            <a:ext cx="9268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number of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Enterotypes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detected via DMM appears dependent on study size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32126" y="5931075"/>
            <a:ext cx="344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7113" y="5415947"/>
            <a:ext cx="27227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Matthew Brown </a:t>
            </a:r>
            <a:r>
              <a:rPr lang="en-US" dirty="0" err="1"/>
              <a:t>Tsilimigras</a:t>
            </a:r>
            <a:endParaRPr lang="en-US" dirty="0"/>
          </a:p>
          <a:p>
            <a:r>
              <a:rPr lang="en-US" dirty="0"/>
              <a:t>UNC Charlotte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166" y="5181536"/>
            <a:ext cx="1774040" cy="14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60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758" y="264820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38454" y="3061221"/>
            <a:ext cx="8313" cy="97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21281" y="2968567"/>
            <a:ext cx="57150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Merged paired ends?  With what parameters?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score filter?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Filter against database of known sequences?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Chimera check?  Which algorithm?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sequencing depth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Remove unique sequences?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403" y="4071271"/>
            <a:ext cx="24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Classification/clustering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12493" y="4519908"/>
            <a:ext cx="8545" cy="1001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38840" y="4420002"/>
            <a:ext cx="544572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Reference database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denovo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OTUs?  Or something in between?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algorithm (RDP, kraken,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greengenes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uparse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database?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sequences microbial?  From the expected tissue?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they just kit microbes?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9798" y="5565588"/>
            <a:ext cx="150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2410" y="1411195"/>
            <a:ext cx="160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extraction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56664" y="1776712"/>
            <a:ext cx="0" cy="1025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16104" y="1757552"/>
            <a:ext cx="39356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extraction kit/protocol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sequencing platform?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genome or 16S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If 16S, which primers?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895309" y="5978595"/>
            <a:ext cx="1" cy="705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21281" y="5945597"/>
            <a:ext cx="56957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proportions?  Rarefication (with what depth?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single rarefication vs. average).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Balance trees?  Ratio space?  Geometric Mean based normalization?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95309" y="6703055"/>
            <a:ext cx="5814250" cy="1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709559" y="321836"/>
            <a:ext cx="0" cy="6381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760057" y="332515"/>
            <a:ext cx="353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72697" y="178134"/>
            <a:ext cx="348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and statistical analysis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93786" y="502620"/>
            <a:ext cx="460571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diversity metrics?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Log-transform data?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Parametric or non-parametric tests?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linear models?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Mixed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Zero-inflated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Negative-binomial based models?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 for multiple hypothesis testing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Remove rare taxa?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sequencing depth as a confounder.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potential biological confounders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cage in mouse experiments; drugs in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surveys)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Supervised classification to build predictive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models?  Cross-fold validation?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Random Forest classifiers?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Reproducibility across cohorts and datasets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 by different labs?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Ordination?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Unifrac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or un-weighted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PcOA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With what distance metric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(Bray-Curtis?)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Multi-page, multi-factorial visualizations?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16682" y="91054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 design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20194" y="369520"/>
            <a:ext cx="362791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Size (# of cages not just # of mice)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Properly consented cohorts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of confounding variables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variation across space and time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and Positive controls</a:t>
            </a:r>
            <a:endParaRPr lang="en-US" sz="140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990311" y="504070"/>
            <a:ext cx="0" cy="1011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08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1" y="118264"/>
            <a:ext cx="9869857" cy="4077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353" y="4415425"/>
            <a:ext cx="7909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 kits matter a lot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Absolute values of alpha diversity are unreliable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Different bioinformatics pipelines matter less than different wet lab protocols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140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902E17-4BDB-47C7-86AE-1F910456A00B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</p:spTree>
    <p:extLst>
      <p:ext uri="{BB962C8B-B14F-4D97-AF65-F5344CB8AC3E}">
        <p14:creationId xmlns:p14="http://schemas.microsoft.com/office/powerpoint/2010/main" val="429970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Disclosures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Consulting: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Second Genome </a:t>
            </a:r>
          </a:p>
          <a:p>
            <a:pPr marL="0" indent="0">
              <a:buNone/>
            </a:pPr>
            <a:r>
              <a:rPr lang="en-US" dirty="0"/>
              <a:t>	Salix Corporation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NKarta</a:t>
            </a:r>
            <a:r>
              <a:rPr lang="en-US" dirty="0"/>
              <a:t> Corporation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Gelesis</a:t>
            </a:r>
            <a:r>
              <a:rPr lang="en-US" dirty="0"/>
              <a:t> Corporation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91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ED41CB-30B6-430E-B2CC-76475754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53" y="214954"/>
            <a:ext cx="8462782" cy="35500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C88F6-5B95-49A8-87C6-1F272C89FE77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31D4EB-5FA5-4BC5-867E-6DE1BAE0F3EB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565E9-6EAA-4CCC-A317-F3CD05C7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8" name="Picture 2" descr="gordon-larsen_penny_2011">
            <a:extLst>
              <a:ext uri="{FF2B5EF4-FFF2-40B4-BE49-F238E27FC236}">
                <a16:creationId xmlns:a16="http://schemas.microsoft.com/office/drawing/2014/main" id="{1DEB5EA9-CE80-4BEE-B220-B8401E2C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06028A-B0A2-41E8-B5F2-63933133FB93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E22E7-9DDE-43CE-810B-304B2EEC6F30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AD3BBC-1D95-4179-9C22-13B1FE7DDCE7}"/>
              </a:ext>
            </a:extLst>
          </p:cNvPr>
          <p:cNvSpPr txBox="1"/>
          <p:nvPr/>
        </p:nvSpPr>
        <p:spPr>
          <a:xfrm>
            <a:off x="99471" y="163879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</p:spTree>
    <p:extLst>
      <p:ext uri="{BB962C8B-B14F-4D97-AF65-F5344CB8AC3E}">
        <p14:creationId xmlns:p14="http://schemas.microsoft.com/office/powerpoint/2010/main" val="2389208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385515D-E2B9-4CFF-A5C5-01D62B72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53" y="214954"/>
            <a:ext cx="8462782" cy="35500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481490-75D3-4229-B11B-9A6C32755D56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local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EF4609-53EC-438A-9051-655B43242727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1CA577-8C80-4370-AE19-FF2492D9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26" name="Picture 2" descr="gordon-larsen_penny_2011">
            <a:extLst>
              <a:ext uri="{FF2B5EF4-FFF2-40B4-BE49-F238E27FC236}">
                <a16:creationId xmlns:a16="http://schemas.microsoft.com/office/drawing/2014/main" id="{B3F26CC7-D140-410A-8A9D-76861883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EFEF30-5E6A-4A95-95CE-FF3D1ECAD6C1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FB2B6-4227-4A9D-A97B-237C56ED0558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1F6C76-F1FD-4270-B4D5-7012ACB9C9F3}"/>
              </a:ext>
            </a:extLst>
          </p:cNvPr>
          <p:cNvSpPr txBox="1"/>
          <p:nvPr/>
        </p:nvSpPr>
        <p:spPr>
          <a:xfrm>
            <a:off x="99471" y="163879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8C4767-690A-4CBA-8973-859FBFC13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332" y="3765019"/>
            <a:ext cx="7047619" cy="30603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6D04CF-04CE-4F9E-A2D4-0AA3A8FBC72F}"/>
              </a:ext>
            </a:extLst>
          </p:cNvPr>
          <p:cNvSpPr txBox="1"/>
          <p:nvPr/>
        </p:nvSpPr>
        <p:spPr>
          <a:xfrm>
            <a:off x="102245" y="4648259"/>
            <a:ext cx="2271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</a:p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(American Gut)</a:t>
            </a:r>
          </a:p>
        </p:txBody>
      </p:sp>
    </p:spTree>
    <p:extLst>
      <p:ext uri="{BB962C8B-B14F-4D97-AF65-F5344CB8AC3E}">
        <p14:creationId xmlns:p14="http://schemas.microsoft.com/office/powerpoint/2010/main" val="1610775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D6762A-9D91-4E8D-A3FF-A76543DBC398}"/>
              </a:ext>
            </a:extLst>
          </p:cNvPr>
          <p:cNvSpPr txBox="1"/>
          <p:nvPr/>
        </p:nvSpPr>
        <p:spPr>
          <a:xfrm>
            <a:off x="2660073" y="5777344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Urban/Rural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DFF1E-6453-44ED-A7B5-8A7EA72E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51" y="1602095"/>
            <a:ext cx="5953841" cy="4258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43F65-91A1-49BE-97FB-393E8FEB1D6C}"/>
              </a:ext>
            </a:extLst>
          </p:cNvPr>
          <p:cNvSpPr txBox="1"/>
          <p:nvPr/>
        </p:nvSpPr>
        <p:spPr>
          <a:xfrm>
            <a:off x="558143" y="2496498"/>
            <a:ext cx="461665" cy="198169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True Positive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A0846-FFB7-4751-B6D7-DFDC522EA8DB}"/>
              </a:ext>
            </a:extLst>
          </p:cNvPr>
          <p:cNvSpPr txBox="1"/>
          <p:nvPr/>
        </p:nvSpPr>
        <p:spPr>
          <a:xfrm>
            <a:off x="403762" y="306161"/>
            <a:ext cx="11585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models can be trained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provinces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20776-CE58-4702-8453-53915BEDD0E1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6273E-C638-43C3-AA93-28C5D26D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11" name="Picture 2" descr="gordon-larsen_penny_2011">
            <a:extLst>
              <a:ext uri="{FF2B5EF4-FFF2-40B4-BE49-F238E27FC236}">
                <a16:creationId xmlns:a16="http://schemas.microsoft.com/office/drawing/2014/main" id="{F72E50C8-E8AD-4C64-B016-B3EFE569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8D8084-E743-4DC8-B865-6DC42F62F3AE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1999970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A36AEB-B073-E045-A99C-EF367FDAF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D99E6-D8E3-604D-90CC-04F68AAD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93" y="453443"/>
            <a:ext cx="10404859" cy="5853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E1CA-72BA-4154-A51E-C916E34939B0}"/>
              </a:ext>
            </a:extLst>
          </p:cNvPr>
          <p:cNvSpPr txBox="1"/>
          <p:nvPr/>
        </p:nvSpPr>
        <p:spPr>
          <a:xfrm>
            <a:off x="372885" y="10021"/>
            <a:ext cx="6468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Every analysis will need to be a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meta-analysis</a:t>
            </a:r>
          </a:p>
        </p:txBody>
      </p:sp>
      <p:sp>
        <p:nvSpPr>
          <p:cNvPr id="7" name="AutoShape 6" descr="Image result for michael sioda un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952" y="5370013"/>
            <a:ext cx="1487987" cy="14879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20202" y="6400800"/>
            <a:ext cx="3749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Michael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Sioda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UNC Charlotte</a:t>
            </a:r>
          </a:p>
        </p:txBody>
      </p:sp>
    </p:spTree>
    <p:extLst>
      <p:ext uri="{BB962C8B-B14F-4D97-AF65-F5344CB8AC3E}">
        <p14:creationId xmlns:p14="http://schemas.microsoft.com/office/powerpoint/2010/main" val="1082118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3EDC6CA-EB4B-4F83-932D-40E77B3A30AF}"/>
              </a:ext>
            </a:extLst>
          </p:cNvPr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4CB387-EE01-4FA1-A6A0-737301C3A92F}"/>
              </a:ext>
            </a:extLst>
          </p:cNvPr>
          <p:cNvSpPr txBox="1"/>
          <p:nvPr/>
        </p:nvSpPr>
        <p:spPr>
          <a:xfrm flipH="1">
            <a:off x="2486416" y="2204230"/>
            <a:ext cx="77097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Deep ( animal studies) 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EDCF21-86A6-456E-92EA-F7D10B87FB76}"/>
              </a:ext>
            </a:extLst>
          </p:cNvPr>
          <p:cNvCxnSpPr/>
          <p:nvPr/>
        </p:nvCxnSpPr>
        <p:spPr>
          <a:xfrm flipH="1">
            <a:off x="6828312" y="3345875"/>
            <a:ext cx="902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485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0936" y="879903"/>
            <a:ext cx="9271553" cy="5689997"/>
            <a:chOff x="676405" y="203499"/>
            <a:chExt cx="10451952" cy="641441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244B28E-CC33-ED4B-BB10-38A1D44A9233}"/>
                </a:ext>
              </a:extLst>
            </p:cNvPr>
            <p:cNvSpPr/>
            <p:nvPr/>
          </p:nvSpPr>
          <p:spPr>
            <a:xfrm>
              <a:off x="5284608" y="203499"/>
              <a:ext cx="1280348" cy="6414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996AC9-0496-1D44-A42C-1155C897D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6669" y="1215914"/>
              <a:ext cx="812800" cy="1384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4A0A67-E32D-E540-A6B3-A9215EF3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0389" y="2850517"/>
              <a:ext cx="685800" cy="1358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975F48-54CD-0041-BD60-F569CF6CA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5636" y="4619518"/>
              <a:ext cx="787400" cy="1358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6A8F74-3B75-CE47-B3CF-7E53295DD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1319177"/>
              <a:ext cx="431800" cy="8509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9A6E4D-1EEF-A44F-A3D9-4762D3F3E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5154" y="3170605"/>
              <a:ext cx="431800" cy="850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FC5EA3E-1276-DC44-A992-5C5C91B8E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4899802"/>
              <a:ext cx="431800" cy="850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1DB6A9-E6DA-1341-B729-6B5867E5F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1554333"/>
              <a:ext cx="514348" cy="33413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5E2233-B166-994C-A5FA-2AE50561D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3362901"/>
              <a:ext cx="514348" cy="3341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18CDB7-3534-5044-A451-00B9C1F4F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2563" y="5164248"/>
              <a:ext cx="514348" cy="3341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1E12493-5FCE-9C46-B35B-B1DAD714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40544" y="960685"/>
              <a:ext cx="642142" cy="9985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BE27AC4-19A3-E247-97A3-7BDBF2267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30027" y="2906150"/>
              <a:ext cx="642142" cy="99853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B1DC06-2F12-AA44-A06A-3B30185A1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68640" y="4816874"/>
              <a:ext cx="642142" cy="99853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23D1D7-C62E-6045-A929-8CF3F6858566}"/>
                </a:ext>
              </a:extLst>
            </p:cNvPr>
            <p:cNvSpPr txBox="1"/>
            <p:nvPr/>
          </p:nvSpPr>
          <p:spPr>
            <a:xfrm>
              <a:off x="676405" y="1622649"/>
              <a:ext cx="17979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Healthy Control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293447-34EC-B14D-9575-76AEFE819C95}"/>
                </a:ext>
              </a:extLst>
            </p:cNvPr>
            <p:cNvSpPr txBox="1"/>
            <p:nvPr/>
          </p:nvSpPr>
          <p:spPr>
            <a:xfrm>
              <a:off x="840791" y="3180558"/>
              <a:ext cx="172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Anorexia before Treatment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92DA67-CC9D-DE45-A783-D4B3CA74AF3E}"/>
                </a:ext>
              </a:extLst>
            </p:cNvPr>
            <p:cNvSpPr txBox="1"/>
            <p:nvPr/>
          </p:nvSpPr>
          <p:spPr>
            <a:xfrm>
              <a:off x="791251" y="5000500"/>
              <a:ext cx="172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Anorexia after Treatment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F5C727-2E29-CC4F-8640-836CE8C79DC5}"/>
                </a:ext>
              </a:extLst>
            </p:cNvPr>
            <p:cNvSpPr txBox="1"/>
            <p:nvPr/>
          </p:nvSpPr>
          <p:spPr>
            <a:xfrm>
              <a:off x="4033423" y="2023071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E2ABBD-B396-4E47-BB9B-85FBBE9E5B67}"/>
                </a:ext>
              </a:extLst>
            </p:cNvPr>
            <p:cNvSpPr txBox="1"/>
            <p:nvPr/>
          </p:nvSpPr>
          <p:spPr>
            <a:xfrm>
              <a:off x="6479340" y="2146975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n=3-6/donor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N=21 slurries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B537BEE-48E9-8345-BDAB-AD8D118C5FD2}"/>
                </a:ext>
              </a:extLst>
            </p:cNvPr>
            <p:cNvSpPr txBox="1"/>
            <p:nvPr/>
          </p:nvSpPr>
          <p:spPr>
            <a:xfrm>
              <a:off x="6468612" y="4077324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n=5-7/donor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N=24 slurries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EB38BE-28B8-734C-8AF1-913D85250139}"/>
                </a:ext>
              </a:extLst>
            </p:cNvPr>
            <p:cNvSpPr txBox="1"/>
            <p:nvPr/>
          </p:nvSpPr>
          <p:spPr>
            <a:xfrm>
              <a:off x="6494797" y="5750702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n=5-6/donor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N=23 slurries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CF3E78-196E-D741-A22B-5B958817E85C}"/>
                </a:ext>
              </a:extLst>
            </p:cNvPr>
            <p:cNvSpPr txBox="1"/>
            <p:nvPr/>
          </p:nvSpPr>
          <p:spPr>
            <a:xfrm>
              <a:off x="3977357" y="3735778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E91A8A-C9D8-454A-8BFE-461807502CF8}"/>
                </a:ext>
              </a:extLst>
            </p:cNvPr>
            <p:cNvSpPr txBox="1"/>
            <p:nvPr/>
          </p:nvSpPr>
          <p:spPr>
            <a:xfrm>
              <a:off x="4113601" y="5659322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643007-F818-C94E-B598-EDD0839AE4E7}"/>
                </a:ext>
              </a:extLst>
            </p:cNvPr>
            <p:cNvSpPr txBox="1"/>
            <p:nvPr/>
          </p:nvSpPr>
          <p:spPr>
            <a:xfrm>
              <a:off x="8748823" y="1993578"/>
              <a:ext cx="22651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n=12-14/donor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9A2298-761E-0544-AB84-5F686185651A}"/>
                </a:ext>
              </a:extLst>
            </p:cNvPr>
            <p:cNvSpPr txBox="1"/>
            <p:nvPr/>
          </p:nvSpPr>
          <p:spPr>
            <a:xfrm>
              <a:off x="8744269" y="3917935"/>
              <a:ext cx="23840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n=12-14 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87AE8C-F754-E644-8DD2-A4C16760550B}"/>
                </a:ext>
              </a:extLst>
            </p:cNvPr>
            <p:cNvSpPr txBox="1"/>
            <p:nvPr/>
          </p:nvSpPr>
          <p:spPr>
            <a:xfrm>
              <a:off x="9002799" y="5813210"/>
              <a:ext cx="201116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n=1-4/slurry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 12-16 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N=52 mice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FAC63AE5-74F1-2841-8B5B-277A44F5B2AC}"/>
                </a:ext>
              </a:extLst>
            </p:cNvPr>
            <p:cNvSpPr/>
            <p:nvPr/>
          </p:nvSpPr>
          <p:spPr>
            <a:xfrm>
              <a:off x="3303500" y="168526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BA83AE2A-46FA-A94B-9AEE-BD7FA217E156}"/>
                </a:ext>
              </a:extLst>
            </p:cNvPr>
            <p:cNvSpPr/>
            <p:nvPr/>
          </p:nvSpPr>
          <p:spPr>
            <a:xfrm>
              <a:off x="3274356" y="3482209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Arrow 40">
              <a:extLst>
                <a:ext uri="{FF2B5EF4-FFF2-40B4-BE49-F238E27FC236}">
                  <a16:creationId xmlns:a16="http://schemas.microsoft.com/office/drawing/2014/main" id="{921C0499-33B6-8B4F-9515-52576CD5A42F}"/>
                </a:ext>
              </a:extLst>
            </p:cNvPr>
            <p:cNvSpPr/>
            <p:nvPr/>
          </p:nvSpPr>
          <p:spPr>
            <a:xfrm>
              <a:off x="3303500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9189E15C-FBF7-0A4D-AF63-90EEF9CC8207}"/>
                </a:ext>
              </a:extLst>
            </p:cNvPr>
            <p:cNvSpPr/>
            <p:nvPr/>
          </p:nvSpPr>
          <p:spPr>
            <a:xfrm>
              <a:off x="5491680" y="1680371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Arrow 43">
              <a:extLst>
                <a:ext uri="{FF2B5EF4-FFF2-40B4-BE49-F238E27FC236}">
                  <a16:creationId xmlns:a16="http://schemas.microsoft.com/office/drawing/2014/main" id="{927D4118-49FC-6344-8AF9-CA5CB61D918A}"/>
                </a:ext>
              </a:extLst>
            </p:cNvPr>
            <p:cNvSpPr/>
            <p:nvPr/>
          </p:nvSpPr>
          <p:spPr>
            <a:xfrm>
              <a:off x="5490171" y="349785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A72FDB8-0162-3446-B0B8-D4E095AE5C77}"/>
                </a:ext>
              </a:extLst>
            </p:cNvPr>
            <p:cNvSpPr/>
            <p:nvPr/>
          </p:nvSpPr>
          <p:spPr>
            <a:xfrm>
              <a:off x="5488714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77078BE-D899-1348-A13B-223316CFED6F}"/>
                </a:ext>
              </a:extLst>
            </p:cNvPr>
            <p:cNvSpPr/>
            <p:nvPr/>
          </p:nvSpPr>
          <p:spPr>
            <a:xfrm>
              <a:off x="7918078" y="203499"/>
              <a:ext cx="1280348" cy="64144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74500C5E-97F1-DB4C-842D-CF45D29AAC29}"/>
                </a:ext>
              </a:extLst>
            </p:cNvPr>
            <p:cNvSpPr/>
            <p:nvPr/>
          </p:nvSpPr>
          <p:spPr>
            <a:xfrm>
              <a:off x="8136551" y="167621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78A928A8-99CA-A84E-9007-D352A3BE39DF}"/>
                </a:ext>
              </a:extLst>
            </p:cNvPr>
            <p:cNvSpPr/>
            <p:nvPr/>
          </p:nvSpPr>
          <p:spPr>
            <a:xfrm>
              <a:off x="8166456" y="352996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E8C1A977-63C0-BA45-BC2E-D4D37F878769}"/>
                </a:ext>
              </a:extLst>
            </p:cNvPr>
            <p:cNvSpPr/>
            <p:nvPr/>
          </p:nvSpPr>
          <p:spPr>
            <a:xfrm>
              <a:off x="8133577" y="524962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3C6B6C-E759-B34B-A03A-93105E28FE75}"/>
                </a:ext>
              </a:extLst>
            </p:cNvPr>
            <p:cNvSpPr txBox="1"/>
            <p:nvPr/>
          </p:nvSpPr>
          <p:spPr>
            <a:xfrm>
              <a:off x="5228800" y="247404"/>
              <a:ext cx="13919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Feces to Slurry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A78EB6-6DFC-FE46-8C75-3765A8DAA395}"/>
                </a:ext>
              </a:extLst>
            </p:cNvPr>
            <p:cNvSpPr txBox="1"/>
            <p:nvPr/>
          </p:nvSpPr>
          <p:spPr>
            <a:xfrm>
              <a:off x="7811977" y="233273"/>
              <a:ext cx="14925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Slurry </a:t>
              </a:r>
            </a:p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to Mice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7052" y="4349685"/>
            <a:ext cx="1229680" cy="1180644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10016064" y="5530329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2050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19635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10130886" y="2638911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57180" y="225469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changes in a mouse transfer experiment?</a:t>
            </a:r>
          </a:p>
        </p:txBody>
      </p:sp>
    </p:spTree>
    <p:extLst>
      <p:ext uri="{BB962C8B-B14F-4D97-AF65-F5344CB8AC3E}">
        <p14:creationId xmlns:p14="http://schemas.microsoft.com/office/powerpoint/2010/main" val="3548601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0F3ED6-9D45-2143-B4BE-C428D4D21029}"/>
              </a:ext>
            </a:extLst>
          </p:cNvPr>
          <p:cNvSpPr txBox="1"/>
          <p:nvPr/>
        </p:nvSpPr>
        <p:spPr>
          <a:xfrm>
            <a:off x="361556" y="238578"/>
            <a:ext cx="10755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There is little loss of signal between fecal and slurry preps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3D573-17C5-7847-B420-BBADB98D8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36" y="1155527"/>
            <a:ext cx="7535341" cy="51149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3274709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DC62FC-EC29-0F4E-A493-3005E5F12FE5}"/>
              </a:ext>
            </a:extLst>
          </p:cNvPr>
          <p:cNvSpPr txBox="1"/>
          <p:nvPr/>
        </p:nvSpPr>
        <p:spPr>
          <a:xfrm>
            <a:off x="277090" y="230870"/>
            <a:ext cx="1157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There is little overall correlation between mice and human taxa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03696-6BBB-EE42-AF89-F9D4B3044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80" y="1292698"/>
            <a:ext cx="7672387" cy="548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818446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19" y="1212268"/>
            <a:ext cx="8635255" cy="4530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DC62FC-EC29-0F4E-A493-3005E5F12FE5}"/>
              </a:ext>
            </a:extLst>
          </p:cNvPr>
          <p:cNvSpPr txBox="1"/>
          <p:nvPr/>
        </p:nvSpPr>
        <p:spPr>
          <a:xfrm>
            <a:off x="277090" y="230870"/>
            <a:ext cx="11575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Correlations between mouse and human do not reflect</a:t>
            </a:r>
          </a:p>
          <a:p>
            <a:r>
              <a:rPr lang="en-US" dirty="0"/>
              <a:t>absolute abundance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959710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36123-6C92-48DC-97CA-48BC67D447C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5369" y="-354534"/>
            <a:ext cx="9124760" cy="2202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23" y="1315231"/>
            <a:ext cx="6919229" cy="519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82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3690" y="436323"/>
            <a:ext cx="4507308" cy="6064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13456" y="6633211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pic>
        <p:nvPicPr>
          <p:cNvPr id="4" name="Picture 3" descr="Nov-cover-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897333"/>
            <a:ext cx="3693945" cy="48926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3771" y="0"/>
            <a:ext cx="965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human variability in the microbiome impact health and disease?</a:t>
            </a:r>
          </a:p>
        </p:txBody>
      </p:sp>
    </p:spTree>
    <p:extLst>
      <p:ext uri="{BB962C8B-B14F-4D97-AF65-F5344CB8AC3E}">
        <p14:creationId xmlns:p14="http://schemas.microsoft.com/office/powerpoint/2010/main" val="440020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699318" y="-61606"/>
            <a:ext cx="173797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Acknowledgements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5638801"/>
            <a:ext cx="4251325" cy="88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406401" y="287248"/>
            <a:ext cx="1944763" cy="194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UNC-Chapel Hill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Janelle Arthur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Ian Carroll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Annie Green Howard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Penny Gordon-Larsen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Jonathan Hansen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Temitope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Keku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4724401"/>
            <a:ext cx="2914651" cy="73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2934072" y="279314"/>
            <a:ext cx="1587294" cy="26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UNC-Charlotte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Roshonda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Barner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Farnaz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Fouladi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Ra’ad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Gharaibeh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Cynthia </a:t>
            </a:r>
            <a:r>
              <a:rPr lang="en-US" sz="1400" dirty="0" err="1">
                <a:latin typeface="Arial"/>
                <a:cs typeface="Arial"/>
              </a:rPr>
              <a:t>Gibas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Jon </a:t>
            </a:r>
            <a:r>
              <a:rPr lang="en-US" sz="1400" dirty="0" err="1">
                <a:latin typeface="Arial"/>
                <a:cs typeface="Arial"/>
              </a:rPr>
              <a:t>McCafferty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Shan Sun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</a:t>
            </a:r>
            <a:r>
              <a:rPr lang="en-US" sz="1400" dirty="0" err="1">
                <a:latin typeface="Arial"/>
                <a:cs typeface="Arial"/>
              </a:rPr>
              <a:t>Sioda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Kathryn </a:t>
            </a:r>
            <a:r>
              <a:rPr lang="en-US" sz="1400" dirty="0" err="1">
                <a:latin typeface="Arial"/>
                <a:cs typeface="Arial"/>
              </a:rPr>
              <a:t>Winglee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5292156" y="243193"/>
            <a:ext cx="14093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UF- Gainesville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Christian </a:t>
            </a:r>
            <a:r>
              <a:rPr lang="en-US" sz="1400" dirty="0" err="1">
                <a:latin typeface="Arial"/>
                <a:cs typeface="Arial"/>
              </a:rPr>
              <a:t>Jobin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322" name="AutoShape 2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4" name="AutoShape 4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6" name="AutoShape 6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63001" y="5105402"/>
            <a:ext cx="140470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4800600"/>
            <a:ext cx="2057400" cy="146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 descr="Raad Gharaibeh, Ph.D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34335" y="3352800"/>
            <a:ext cx="1219200" cy="1456944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524000" y="2971802"/>
            <a:ext cx="149752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Raad</a:t>
            </a: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Gharaibeh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29737" y="2981189"/>
            <a:ext cx="1428761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McCafferty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15496" y="3465279"/>
            <a:ext cx="850808" cy="113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Janelle C. Arthu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39696" y="3312881"/>
            <a:ext cx="1295400" cy="129539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 flipH="1">
            <a:off x="6463498" y="2981190"/>
            <a:ext cx="234555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Janelle Arthur</a:t>
            </a:r>
          </a:p>
        </p:txBody>
      </p:sp>
      <p:pic>
        <p:nvPicPr>
          <p:cNvPr id="24" name="Picture 2" descr="Marcus Muehlbauer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63298" y="3312879"/>
            <a:ext cx="1189863" cy="13716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4634697" y="3005104"/>
            <a:ext cx="166584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 descr="http://endeavors.unc.edu/sites/default/files/imagecache/display/photos/christian_jobin_donn_young_web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63696" y="3312879"/>
            <a:ext cx="1836144" cy="12192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8292296" y="3005104"/>
            <a:ext cx="136928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Christian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Jobin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 descr="gordon-larsen_penny_20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534401" y="1828800"/>
            <a:ext cx="904875" cy="1095376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8001001" y="1447801"/>
            <a:ext cx="1944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5364" name="Picture 4" descr="howard_annie_green_20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629401" y="1752600"/>
            <a:ext cx="904875" cy="1095376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6068201" y="1444824"/>
            <a:ext cx="18565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Annie Green Howard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4787" y="1808045"/>
            <a:ext cx="1247775" cy="1042259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427304" y="1464846"/>
            <a:ext cx="1499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Kathryn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Winglee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7213600" y="166993"/>
            <a:ext cx="3661067" cy="147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USC</a:t>
            </a:r>
            <a:r>
              <a:rPr lang="en-US" sz="1400" dirty="0">
                <a:latin typeface="Arial"/>
                <a:cs typeface="Arial"/>
              </a:rPr>
              <a:t>		</a:t>
            </a:r>
            <a:r>
              <a:rPr lang="en-US" sz="1400" u="sng" dirty="0">
                <a:latin typeface="Arial"/>
                <a:cs typeface="Arial"/>
              </a:rPr>
              <a:t>Vanderbilt University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Tanya L </a:t>
            </a:r>
            <a:r>
              <a:rPr lang="en-US" sz="1400" dirty="0" err="1">
                <a:latin typeface="Arial"/>
                <a:cs typeface="Arial"/>
              </a:rPr>
              <a:t>Alderete</a:t>
            </a:r>
            <a:r>
              <a:rPr lang="en-US" sz="1400" dirty="0">
                <a:latin typeface="Arial"/>
                <a:cs typeface="Arial"/>
              </a:rPr>
              <a:t>	Martha J. </a:t>
            </a:r>
            <a:r>
              <a:rPr lang="en-US" sz="1400" dirty="0" err="1">
                <a:latin typeface="Arial"/>
                <a:cs typeface="Arial"/>
              </a:rPr>
              <a:t>Shrubsole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Goran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Emily Noble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Scott </a:t>
            </a:r>
            <a:r>
              <a:rPr lang="en-US" sz="1400" dirty="0" err="1">
                <a:latin typeface="Arial"/>
                <a:cs typeface="Arial"/>
              </a:rPr>
              <a:t>Kanoski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858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529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9" y="1606983"/>
            <a:ext cx="11540493" cy="34410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7890" y="1290181"/>
            <a:ext cx="463463" cy="707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244208" y="2956142"/>
            <a:ext cx="2073058" cy="1634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12026" y="378298"/>
            <a:ext cx="8698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Metagenomic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variability beyond bacteria is largely un-explored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11D79C-4B34-4DD7-AFEC-F948B767C307}"/>
              </a:ext>
            </a:extLst>
          </p:cNvPr>
          <p:cNvGrpSpPr/>
          <p:nvPr/>
        </p:nvGrpSpPr>
        <p:grpSpPr>
          <a:xfrm>
            <a:off x="9250877" y="4212149"/>
            <a:ext cx="2783503" cy="2402682"/>
            <a:chOff x="9099404" y="3273999"/>
            <a:chExt cx="3089356" cy="266669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5F47F3-E8C2-4263-922F-6A6F365A4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9404" y="3273999"/>
              <a:ext cx="1239032" cy="10349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415AE4-C714-4998-A246-065CC888C918}"/>
                </a:ext>
              </a:extLst>
            </p:cNvPr>
            <p:cNvSpPr txBox="1"/>
            <p:nvPr/>
          </p:nvSpPr>
          <p:spPr>
            <a:xfrm>
              <a:off x="10311323" y="3372255"/>
              <a:ext cx="18774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Kathryn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Winglee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CDC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Atlanta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2" descr="gordon-larsen_penny_2011">
              <a:extLst>
                <a:ext uri="{FF2B5EF4-FFF2-40B4-BE49-F238E27FC236}">
                  <a16:creationId xmlns:a16="http://schemas.microsoft.com/office/drawing/2014/main" id="{64898662-5AFF-4FC5-BC57-236CD387D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15517" y="4503624"/>
              <a:ext cx="1187140" cy="1437065"/>
            </a:xfrm>
            <a:prstGeom prst="rect">
              <a:avLst/>
            </a:prstGeom>
            <a:noFill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8B91D2-5670-427C-9014-690B311A808C}"/>
                </a:ext>
              </a:extLst>
            </p:cNvPr>
            <p:cNvSpPr txBox="1"/>
            <p:nvPr/>
          </p:nvSpPr>
          <p:spPr>
            <a:xfrm>
              <a:off x="10282142" y="4523364"/>
              <a:ext cx="18646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Penny Gordon-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Larsen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UNC Chapel Hill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788FB31-F501-4113-AE8D-E1D21E86F1B5}"/>
              </a:ext>
            </a:extLst>
          </p:cNvPr>
          <p:cNvSpPr/>
          <p:nvPr/>
        </p:nvSpPr>
        <p:spPr>
          <a:xfrm>
            <a:off x="106471" y="6294131"/>
            <a:ext cx="13060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Recent urbanization in China is correlated with a Westernized microbiome encoding increased virulence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and antibiotic resistance genes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et. al  - Microbiome 2017</a:t>
            </a:r>
          </a:p>
        </p:txBody>
      </p:sp>
    </p:spTree>
    <p:extLst>
      <p:ext uri="{BB962C8B-B14F-4D97-AF65-F5344CB8AC3E}">
        <p14:creationId xmlns:p14="http://schemas.microsoft.com/office/powerpoint/2010/main" val="1491172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536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AB7697-D1F8-47AB-BE99-43CD8CB5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3" y="558800"/>
            <a:ext cx="6990829" cy="5636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CCF9CE-CCA7-4FAB-BCEC-2E99BC73F41F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279146" y="167640"/>
            <a:ext cx="11009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case-control study in Colonic Diverticulosis with a small effect size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roshonda jo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2052" name="Picture 4" descr="Kek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45337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1" y="685162"/>
            <a:ext cx="10426515" cy="3076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4" name="Rectangle 3"/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1026" name="Picture 2" descr="Melanie Spenc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3910225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35117" y="4221804"/>
            <a:ext cx="286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Carolinas HealthCare System</a:t>
            </a:r>
          </a:p>
        </p:txBody>
      </p:sp>
      <p:pic>
        <p:nvPicPr>
          <p:cNvPr id="1028" name="Picture 4" descr="TOD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3910225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22345" y="423641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3094373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48" y="279401"/>
            <a:ext cx="5491023" cy="6418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513" y="505978"/>
            <a:ext cx="5709064" cy="8372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5769342" y="1569582"/>
            <a:ext cx="564109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Initial analysis: 503 metadata variables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75041" y="1907784"/>
            <a:ext cx="0" cy="632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99200" y="2534085"/>
            <a:ext cx="33425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69 significant at 10% FDR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45337" y="3037213"/>
            <a:ext cx="450155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26 have analog in replication cohort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2373" y="3446398"/>
            <a:ext cx="6192593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24 of these are significant 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(but effect sizes in replicate cohort drop to &lt;&lt; .01)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0407" y="4713616"/>
            <a:ext cx="5370381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Power estimates suggests &gt; </a:t>
            </a:r>
            <a:r>
              <a:rPr lang="en-US" sz="2133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1600 subjects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needed to power BMI study…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00515" y="6424222"/>
            <a:ext cx="6643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Falony</a:t>
            </a:r>
            <a:r>
              <a:rPr lang="en-US" sz="1400" dirty="0"/>
              <a:t> et al. Population-level analysis of gut microbiome variation -</a:t>
            </a:r>
            <a:r>
              <a:rPr lang="en-US" sz="1400" i="1" dirty="0"/>
              <a:t>Science </a:t>
            </a:r>
            <a:r>
              <a:rPr lang="en-US" sz="1400" dirty="0"/>
              <a:t> 29 Apr 2016</a:t>
            </a:r>
            <a:r>
              <a:rPr lang="en-US" sz="2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1" y="-25400"/>
            <a:ext cx="1072588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FF0000"/>
                </a:solidFill>
              </a:rPr>
              <a:t>Microbial community composition and gene content is poorly associated with healthy variation</a:t>
            </a:r>
          </a:p>
        </p:txBody>
      </p:sp>
    </p:spTree>
    <p:extLst>
      <p:ext uri="{BB962C8B-B14F-4D97-AF65-F5344CB8AC3E}">
        <p14:creationId xmlns:p14="http://schemas.microsoft.com/office/powerpoint/2010/main" val="3117777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076960" y="76200"/>
            <a:ext cx="110134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Obesity appeared to be a phenotype </a:t>
            </a:r>
            <a:r>
              <a:rPr lang="en-US" sz="2133" dirty="0">
                <a:solidFill>
                  <a:srgbClr val="FF0000"/>
                </a:solidFill>
              </a:rPr>
              <a:t>transferable</a:t>
            </a:r>
            <a:r>
              <a:rPr lang="en-US" sz="2133" dirty="0"/>
              <a:t> through the microbiota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200" y="5755960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Turnbaugh et al - An obesity-associated gut microbiome with increased capacity for energy harvest – Nature, 2006  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753666"/>
            <a:ext cx="2934464" cy="511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09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498601"/>
            <a:ext cx="9829800" cy="41112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1219201" y="76201"/>
            <a:ext cx="1101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transfer of obesity to mice via the microbiota appears </a:t>
            </a:r>
            <a:r>
              <a:rPr lang="en-US" sz="2400" dirty="0">
                <a:solidFill>
                  <a:srgbClr val="FF0000"/>
                </a:solidFill>
              </a:rPr>
              <a:t>replicable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4000" y="5739618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Ridaura</a:t>
            </a:r>
            <a:r>
              <a:rPr lang="en-US" sz="2400" dirty="0"/>
              <a:t> et al - </a:t>
            </a:r>
            <a:r>
              <a:rPr lang="en-US" sz="2400" b="1" dirty="0"/>
              <a:t>Gut Microbiota from Twins Discordant for Obesity Modulate Metabolism in Mice</a:t>
            </a:r>
            <a:r>
              <a:rPr lang="en-US" sz="2400" dirty="0"/>
              <a:t> – Science, 2013</a:t>
            </a:r>
          </a:p>
        </p:txBody>
      </p:sp>
    </p:spTree>
    <p:extLst>
      <p:ext uri="{BB962C8B-B14F-4D97-AF65-F5344CB8AC3E}">
        <p14:creationId xmlns:p14="http://schemas.microsoft.com/office/powerpoint/2010/main" val="1992019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1448</TotalTime>
  <Words>1319</Words>
  <Application>Microsoft Office PowerPoint</Application>
  <PresentationFormat>Widescreen</PresentationFormat>
  <Paragraphs>266</Paragraphs>
  <Slides>32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Linking human phenotype and microbial community structure</vt:lpstr>
      <vt:lpstr>Disclosures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Anthony Fodor</cp:lastModifiedBy>
  <cp:revision>276</cp:revision>
  <dcterms:created xsi:type="dcterms:W3CDTF">2018-02-08T19:54:19Z</dcterms:created>
  <dcterms:modified xsi:type="dcterms:W3CDTF">2019-02-18T22:26:52Z</dcterms:modified>
</cp:coreProperties>
</file>